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53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68A9BB-17CA-4A0C-AC8A-47360C53C743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C90EA8AF-F6DE-4A71-8CF4-C98F077892F4}">
      <dgm:prSet/>
      <dgm:spPr/>
      <dgm:t>
        <a:bodyPr/>
        <a:lstStyle/>
        <a:p>
          <a:pPr>
            <a:defRPr b="1"/>
          </a:pPr>
          <a:r>
            <a:rPr lang="en-US" dirty="0"/>
            <a:t>Wanted to quantify a level of community investment in each zip code</a:t>
          </a:r>
        </a:p>
      </dgm:t>
    </dgm:pt>
    <dgm:pt modelId="{5D2B17D4-D950-4A74-9C77-19C0A0DF06EB}" type="parTrans" cxnId="{48F2A57E-F544-43D5-BDAC-A7ABC13464C4}">
      <dgm:prSet/>
      <dgm:spPr/>
      <dgm:t>
        <a:bodyPr/>
        <a:lstStyle/>
        <a:p>
          <a:endParaRPr lang="en-US"/>
        </a:p>
      </dgm:t>
    </dgm:pt>
    <dgm:pt modelId="{4882A095-5632-442B-91AE-A92BEC56EE94}" type="sibTrans" cxnId="{48F2A57E-F544-43D5-BDAC-A7ABC13464C4}">
      <dgm:prSet/>
      <dgm:spPr/>
      <dgm:t>
        <a:bodyPr/>
        <a:lstStyle/>
        <a:p>
          <a:endParaRPr lang="en-US"/>
        </a:p>
      </dgm:t>
    </dgm:pt>
    <dgm:pt modelId="{57E7E1AC-F8B1-4109-8885-205A388CD9E0}">
      <dgm:prSet custT="1"/>
      <dgm:spPr/>
      <dgm:t>
        <a:bodyPr/>
        <a:lstStyle/>
        <a:p>
          <a:r>
            <a:rPr lang="en-US" sz="1400" dirty="0"/>
            <a:t>Grabbed over 15 open data sets from </a:t>
          </a:r>
          <a:r>
            <a:rPr lang="en-US" sz="1400" dirty="0" err="1"/>
            <a:t>opendataphilly</a:t>
          </a:r>
          <a:r>
            <a:rPr lang="en-US" sz="1400" dirty="0"/>
            <a:t>,</a:t>
          </a:r>
        </a:p>
      </dgm:t>
    </dgm:pt>
    <dgm:pt modelId="{AB0AF3EC-32E8-4ADF-991E-57CBBF9868BE}" type="parTrans" cxnId="{7DB151C5-8300-4A9E-A400-CB792E29AD52}">
      <dgm:prSet/>
      <dgm:spPr/>
      <dgm:t>
        <a:bodyPr/>
        <a:lstStyle/>
        <a:p>
          <a:endParaRPr lang="en-US"/>
        </a:p>
      </dgm:t>
    </dgm:pt>
    <dgm:pt modelId="{F01B45DB-9EF3-4FE8-B924-93C47D9AD591}" type="sibTrans" cxnId="{7DB151C5-8300-4A9E-A400-CB792E29AD52}">
      <dgm:prSet/>
      <dgm:spPr/>
      <dgm:t>
        <a:bodyPr/>
        <a:lstStyle/>
        <a:p>
          <a:endParaRPr lang="en-US"/>
        </a:p>
      </dgm:t>
    </dgm:pt>
    <dgm:pt modelId="{6872A0AD-CC51-4D65-9783-134CF6192D70}">
      <dgm:prSet/>
      <dgm:spPr/>
      <dgm:t>
        <a:bodyPr/>
        <a:lstStyle/>
        <a:p>
          <a:pPr>
            <a:defRPr b="1"/>
          </a:pPr>
          <a:r>
            <a:rPr lang="en-US"/>
            <a:t>Created a mega ‘community programs’ dataset that was grouped by zipcode and time</a:t>
          </a:r>
        </a:p>
      </dgm:t>
    </dgm:pt>
    <dgm:pt modelId="{7D14BAC1-3DC3-48BA-A1F2-8839B8BBBF3B}" type="parTrans" cxnId="{94337D89-EFB7-4D31-BDE3-9EB8E3791A3D}">
      <dgm:prSet/>
      <dgm:spPr/>
      <dgm:t>
        <a:bodyPr/>
        <a:lstStyle/>
        <a:p>
          <a:endParaRPr lang="en-US"/>
        </a:p>
      </dgm:t>
    </dgm:pt>
    <dgm:pt modelId="{E44873AA-92B5-4B31-A0B1-64F346148F7F}" type="sibTrans" cxnId="{94337D89-EFB7-4D31-BDE3-9EB8E3791A3D}">
      <dgm:prSet/>
      <dgm:spPr/>
      <dgm:t>
        <a:bodyPr/>
        <a:lstStyle/>
        <a:p>
          <a:endParaRPr lang="en-US"/>
        </a:p>
      </dgm:t>
    </dgm:pt>
    <dgm:pt modelId="{CCCD4A10-2048-47FA-BC81-7DDC910B075E}">
      <dgm:prSet custT="1"/>
      <dgm:spPr/>
      <dgm:t>
        <a:bodyPr/>
        <a:lstStyle/>
        <a:p>
          <a:r>
            <a:rPr lang="en-US" sz="1400" dirty="0"/>
            <a:t>Parks, playgrounds, farmers markets, murals, schools, </a:t>
          </a:r>
          <a:r>
            <a:rPr lang="en-US" sz="1400" dirty="0" err="1"/>
            <a:t>ect</a:t>
          </a:r>
          <a:r>
            <a:rPr lang="en-US" sz="1400" dirty="0"/>
            <a:t>….</a:t>
          </a:r>
        </a:p>
      </dgm:t>
    </dgm:pt>
    <dgm:pt modelId="{5E8A181D-2395-428B-9C8D-5127441FE006}" type="parTrans" cxnId="{530F38E3-9328-46EB-B09C-EAFE9A77E283}">
      <dgm:prSet/>
      <dgm:spPr/>
      <dgm:t>
        <a:bodyPr/>
        <a:lstStyle/>
        <a:p>
          <a:endParaRPr lang="en-US"/>
        </a:p>
      </dgm:t>
    </dgm:pt>
    <dgm:pt modelId="{FEC01204-56DB-41A1-B35B-AC7B2BD0AB46}" type="sibTrans" cxnId="{530F38E3-9328-46EB-B09C-EAFE9A77E283}">
      <dgm:prSet/>
      <dgm:spPr/>
      <dgm:t>
        <a:bodyPr/>
        <a:lstStyle/>
        <a:p>
          <a:endParaRPr lang="en-US"/>
        </a:p>
      </dgm:t>
    </dgm:pt>
    <dgm:pt modelId="{8A9F329D-22F6-44DA-A1DA-969F72B66CB5}">
      <dgm:prSet/>
      <dgm:spPr/>
      <dgm:t>
        <a:bodyPr/>
        <a:lstStyle/>
        <a:p>
          <a:pPr>
            <a:defRPr b="1"/>
          </a:pPr>
          <a:r>
            <a:rPr lang="en-US"/>
            <a:t>Analyzed both geospatially and as a function of time</a:t>
          </a:r>
        </a:p>
      </dgm:t>
    </dgm:pt>
    <dgm:pt modelId="{94785997-DCA1-4915-95B3-8F78B2470D9A}" type="parTrans" cxnId="{488C079D-ECD1-4CD7-9DF0-672AE920965F}">
      <dgm:prSet/>
      <dgm:spPr/>
      <dgm:t>
        <a:bodyPr/>
        <a:lstStyle/>
        <a:p>
          <a:endParaRPr lang="en-US"/>
        </a:p>
      </dgm:t>
    </dgm:pt>
    <dgm:pt modelId="{6989DD0E-9522-4F6F-A99A-1806890AB20E}" type="sibTrans" cxnId="{488C079D-ECD1-4CD7-9DF0-672AE920965F}">
      <dgm:prSet/>
      <dgm:spPr/>
      <dgm:t>
        <a:bodyPr/>
        <a:lstStyle/>
        <a:p>
          <a:endParaRPr lang="en-US"/>
        </a:p>
      </dgm:t>
    </dgm:pt>
    <dgm:pt modelId="{D5A12A62-4982-45F8-BAD9-E9CF2FBE5F70}">
      <dgm:prSet/>
      <dgm:spPr/>
      <dgm:t>
        <a:bodyPr/>
        <a:lstStyle/>
        <a:p>
          <a:pPr>
            <a:defRPr b="1"/>
          </a:pPr>
          <a:r>
            <a:rPr lang="en-US"/>
            <a:t>Used LASSO regression to identify important variables in crime prediction</a:t>
          </a:r>
        </a:p>
      </dgm:t>
    </dgm:pt>
    <dgm:pt modelId="{04989167-EE9A-4F84-ACA0-528988DDF7E1}" type="parTrans" cxnId="{AFCE126A-DEE2-4349-A6F4-11D1068D5FF8}">
      <dgm:prSet/>
      <dgm:spPr/>
      <dgm:t>
        <a:bodyPr/>
        <a:lstStyle/>
        <a:p>
          <a:endParaRPr lang="en-US"/>
        </a:p>
      </dgm:t>
    </dgm:pt>
    <dgm:pt modelId="{DA6F344C-2C43-4B81-BA34-85F3ED13CEE2}" type="sibTrans" cxnId="{AFCE126A-DEE2-4349-A6F4-11D1068D5FF8}">
      <dgm:prSet/>
      <dgm:spPr/>
      <dgm:t>
        <a:bodyPr/>
        <a:lstStyle/>
        <a:p>
          <a:endParaRPr lang="en-US"/>
        </a:p>
      </dgm:t>
    </dgm:pt>
    <dgm:pt modelId="{294ADC2E-D468-0E40-B619-7977F3CF9775}">
      <dgm:prSet custT="1"/>
      <dgm:spPr/>
      <dgm:t>
        <a:bodyPr/>
        <a:lstStyle/>
        <a:p>
          <a:r>
            <a:rPr lang="en-US" sz="1400" dirty="0"/>
            <a:t>Used prophet to see how COVID affected crime immediately after lockdown</a:t>
          </a:r>
        </a:p>
      </dgm:t>
    </dgm:pt>
    <dgm:pt modelId="{111AA628-75C3-E94D-9B2E-FA4ED889479B}" type="parTrans" cxnId="{5FD5D374-3429-5946-9E40-84DC1B3628DE}">
      <dgm:prSet/>
      <dgm:spPr/>
      <dgm:t>
        <a:bodyPr/>
        <a:lstStyle/>
        <a:p>
          <a:endParaRPr lang="en-US"/>
        </a:p>
      </dgm:t>
    </dgm:pt>
    <dgm:pt modelId="{E4077E43-0352-904F-A061-D331A8A49BFC}" type="sibTrans" cxnId="{5FD5D374-3429-5946-9E40-84DC1B3628DE}">
      <dgm:prSet/>
      <dgm:spPr/>
      <dgm:t>
        <a:bodyPr/>
        <a:lstStyle/>
        <a:p>
          <a:endParaRPr lang="en-US"/>
        </a:p>
      </dgm:t>
    </dgm:pt>
    <dgm:pt modelId="{16901E6C-CC25-6E4B-9958-ED5D735BD6A1}">
      <dgm:prSet custT="1"/>
      <dgm:spPr/>
      <dgm:t>
        <a:bodyPr/>
        <a:lstStyle/>
        <a:p>
          <a:r>
            <a:rPr lang="en-US" sz="1400" dirty="0"/>
            <a:t>Focused exclusively on community programs</a:t>
          </a:r>
        </a:p>
      </dgm:t>
    </dgm:pt>
    <dgm:pt modelId="{2025C6CE-BE7C-934B-AB09-C1B671DE4790}" type="parTrans" cxnId="{8F7F5E1C-C050-C54A-B955-629D04E091CD}">
      <dgm:prSet/>
      <dgm:spPr/>
      <dgm:t>
        <a:bodyPr/>
        <a:lstStyle/>
        <a:p>
          <a:endParaRPr lang="en-US"/>
        </a:p>
      </dgm:t>
    </dgm:pt>
    <dgm:pt modelId="{23B8E067-845B-964D-9109-F935BD88D588}" type="sibTrans" cxnId="{8F7F5E1C-C050-C54A-B955-629D04E091CD}">
      <dgm:prSet/>
      <dgm:spPr/>
      <dgm:t>
        <a:bodyPr/>
        <a:lstStyle/>
        <a:p>
          <a:endParaRPr lang="en-US"/>
        </a:p>
      </dgm:t>
    </dgm:pt>
    <dgm:pt modelId="{DFC94C42-525B-4E13-B011-04D302C4855E}" type="pres">
      <dgm:prSet presAssocID="{5C68A9BB-17CA-4A0C-AC8A-47360C53C743}" presName="root" presStyleCnt="0">
        <dgm:presLayoutVars>
          <dgm:dir/>
          <dgm:resizeHandles val="exact"/>
        </dgm:presLayoutVars>
      </dgm:prSet>
      <dgm:spPr/>
    </dgm:pt>
    <dgm:pt modelId="{8FCBD44A-0A98-40B5-B1B2-D9E910A340E0}" type="pres">
      <dgm:prSet presAssocID="{C90EA8AF-F6DE-4A71-8CF4-C98F077892F4}" presName="compNode" presStyleCnt="0"/>
      <dgm:spPr/>
    </dgm:pt>
    <dgm:pt modelId="{B2F4FF73-F83B-40DF-8677-D450C8ADAF2B}" type="pres">
      <dgm:prSet presAssocID="{C90EA8AF-F6DE-4A71-8CF4-C98F077892F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3AC173D-AFD3-4996-8A29-2FADB7C10E7A}" type="pres">
      <dgm:prSet presAssocID="{C90EA8AF-F6DE-4A71-8CF4-C98F077892F4}" presName="iconSpace" presStyleCnt="0"/>
      <dgm:spPr/>
    </dgm:pt>
    <dgm:pt modelId="{2D3DDFAC-D31A-4FB4-9327-21F20822578A}" type="pres">
      <dgm:prSet presAssocID="{C90EA8AF-F6DE-4A71-8CF4-C98F077892F4}" presName="parTx" presStyleLbl="revTx" presStyleIdx="0" presStyleCnt="8">
        <dgm:presLayoutVars>
          <dgm:chMax val="0"/>
          <dgm:chPref val="0"/>
        </dgm:presLayoutVars>
      </dgm:prSet>
      <dgm:spPr/>
    </dgm:pt>
    <dgm:pt modelId="{9C542CAF-C18D-43D7-B5CB-3B9533A5C06C}" type="pres">
      <dgm:prSet presAssocID="{C90EA8AF-F6DE-4A71-8CF4-C98F077892F4}" presName="txSpace" presStyleCnt="0"/>
      <dgm:spPr/>
    </dgm:pt>
    <dgm:pt modelId="{84814C6E-1236-4B27-86E6-A49157327D27}" type="pres">
      <dgm:prSet presAssocID="{C90EA8AF-F6DE-4A71-8CF4-C98F077892F4}" presName="desTx" presStyleLbl="revTx" presStyleIdx="1" presStyleCnt="8">
        <dgm:presLayoutVars/>
      </dgm:prSet>
      <dgm:spPr/>
    </dgm:pt>
    <dgm:pt modelId="{C9892D88-A540-45CF-A14C-0A8E03C235BD}" type="pres">
      <dgm:prSet presAssocID="{4882A095-5632-442B-91AE-A92BEC56EE94}" presName="sibTrans" presStyleCnt="0"/>
      <dgm:spPr/>
    </dgm:pt>
    <dgm:pt modelId="{DB4232F3-C2B0-4EA9-8849-4BFC087BB21D}" type="pres">
      <dgm:prSet presAssocID="{6872A0AD-CC51-4D65-9783-134CF6192D70}" presName="compNode" presStyleCnt="0"/>
      <dgm:spPr/>
    </dgm:pt>
    <dgm:pt modelId="{8527FAD4-2082-4C14-9306-DEF50D001C5B}" type="pres">
      <dgm:prSet presAssocID="{6872A0AD-CC51-4D65-9783-134CF6192D7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rk scene"/>
        </a:ext>
      </dgm:extLst>
    </dgm:pt>
    <dgm:pt modelId="{9035E4FF-6835-400F-B1D4-DB26D7F10D5C}" type="pres">
      <dgm:prSet presAssocID="{6872A0AD-CC51-4D65-9783-134CF6192D70}" presName="iconSpace" presStyleCnt="0"/>
      <dgm:spPr/>
    </dgm:pt>
    <dgm:pt modelId="{425C672B-E9B4-4B39-AE18-2892274676DB}" type="pres">
      <dgm:prSet presAssocID="{6872A0AD-CC51-4D65-9783-134CF6192D70}" presName="parTx" presStyleLbl="revTx" presStyleIdx="2" presStyleCnt="8">
        <dgm:presLayoutVars>
          <dgm:chMax val="0"/>
          <dgm:chPref val="0"/>
        </dgm:presLayoutVars>
      </dgm:prSet>
      <dgm:spPr/>
    </dgm:pt>
    <dgm:pt modelId="{C671B7C6-D9F5-40D9-9A4E-D5BD4A6AED20}" type="pres">
      <dgm:prSet presAssocID="{6872A0AD-CC51-4D65-9783-134CF6192D70}" presName="txSpace" presStyleCnt="0"/>
      <dgm:spPr/>
    </dgm:pt>
    <dgm:pt modelId="{C6F2E467-265D-4C70-A24B-CCD4D5863714}" type="pres">
      <dgm:prSet presAssocID="{6872A0AD-CC51-4D65-9783-134CF6192D70}" presName="desTx" presStyleLbl="revTx" presStyleIdx="3" presStyleCnt="8">
        <dgm:presLayoutVars/>
      </dgm:prSet>
      <dgm:spPr/>
    </dgm:pt>
    <dgm:pt modelId="{550D43D0-B034-4671-93C8-44404A6610EA}" type="pres">
      <dgm:prSet presAssocID="{E44873AA-92B5-4B31-A0B1-64F346148F7F}" presName="sibTrans" presStyleCnt="0"/>
      <dgm:spPr/>
    </dgm:pt>
    <dgm:pt modelId="{8951ED37-F96E-40E6-8466-F7DC799E7AFC}" type="pres">
      <dgm:prSet presAssocID="{D5A12A62-4982-45F8-BAD9-E9CF2FBE5F70}" presName="compNode" presStyleCnt="0"/>
      <dgm:spPr/>
    </dgm:pt>
    <dgm:pt modelId="{16378598-1728-4117-B8EB-07B0A67D9C53}" type="pres">
      <dgm:prSet presAssocID="{D5A12A62-4982-45F8-BAD9-E9CF2FBE5F7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8756429E-4812-4D52-8D9A-C499CB3C82B0}" type="pres">
      <dgm:prSet presAssocID="{D5A12A62-4982-45F8-BAD9-E9CF2FBE5F70}" presName="iconSpace" presStyleCnt="0"/>
      <dgm:spPr/>
    </dgm:pt>
    <dgm:pt modelId="{3062DCCD-7BF4-490C-B769-44B50E291409}" type="pres">
      <dgm:prSet presAssocID="{D5A12A62-4982-45F8-BAD9-E9CF2FBE5F70}" presName="parTx" presStyleLbl="revTx" presStyleIdx="4" presStyleCnt="8">
        <dgm:presLayoutVars>
          <dgm:chMax val="0"/>
          <dgm:chPref val="0"/>
        </dgm:presLayoutVars>
      </dgm:prSet>
      <dgm:spPr/>
    </dgm:pt>
    <dgm:pt modelId="{649154AE-A2CE-4EA6-AF27-06B55F81FCDC}" type="pres">
      <dgm:prSet presAssocID="{D5A12A62-4982-45F8-BAD9-E9CF2FBE5F70}" presName="txSpace" presStyleCnt="0"/>
      <dgm:spPr/>
    </dgm:pt>
    <dgm:pt modelId="{01169700-B55D-486C-B871-391CF66E2F17}" type="pres">
      <dgm:prSet presAssocID="{D5A12A62-4982-45F8-BAD9-E9CF2FBE5F70}" presName="desTx" presStyleLbl="revTx" presStyleIdx="5" presStyleCnt="8">
        <dgm:presLayoutVars/>
      </dgm:prSet>
      <dgm:spPr/>
    </dgm:pt>
    <dgm:pt modelId="{FF13BC83-277F-1B43-9CA6-E26106D6C2DB}" type="pres">
      <dgm:prSet presAssocID="{DA6F344C-2C43-4B81-BA34-85F3ED13CEE2}" presName="sibTrans" presStyleCnt="0"/>
      <dgm:spPr/>
    </dgm:pt>
    <dgm:pt modelId="{590B68CF-F4BE-48F8-A936-B3B27D071D6E}" type="pres">
      <dgm:prSet presAssocID="{8A9F329D-22F6-44DA-A1DA-969F72B66CB5}" presName="compNode" presStyleCnt="0"/>
      <dgm:spPr/>
    </dgm:pt>
    <dgm:pt modelId="{FA063CB8-3F0D-4612-9FCA-D4737FD7D6EA}" type="pres">
      <dgm:prSet presAssocID="{8A9F329D-22F6-44DA-A1DA-969F72B66CB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BFE366DB-A41E-43ED-B0FD-9C6DF1A7F786}" type="pres">
      <dgm:prSet presAssocID="{8A9F329D-22F6-44DA-A1DA-969F72B66CB5}" presName="iconSpace" presStyleCnt="0"/>
      <dgm:spPr/>
    </dgm:pt>
    <dgm:pt modelId="{5906A9F8-B73D-4718-9DB6-39956D05F396}" type="pres">
      <dgm:prSet presAssocID="{8A9F329D-22F6-44DA-A1DA-969F72B66CB5}" presName="parTx" presStyleLbl="revTx" presStyleIdx="6" presStyleCnt="8">
        <dgm:presLayoutVars>
          <dgm:chMax val="0"/>
          <dgm:chPref val="0"/>
        </dgm:presLayoutVars>
      </dgm:prSet>
      <dgm:spPr/>
    </dgm:pt>
    <dgm:pt modelId="{85385740-B59F-4C16-A7E5-78A3B4D0F2FE}" type="pres">
      <dgm:prSet presAssocID="{8A9F329D-22F6-44DA-A1DA-969F72B66CB5}" presName="txSpace" presStyleCnt="0"/>
      <dgm:spPr/>
    </dgm:pt>
    <dgm:pt modelId="{4F0721B6-CB28-41DB-A3F3-D3E8BDF0AF08}" type="pres">
      <dgm:prSet presAssocID="{8A9F329D-22F6-44DA-A1DA-969F72B66CB5}" presName="desTx" presStyleLbl="revTx" presStyleIdx="7" presStyleCnt="8">
        <dgm:presLayoutVars/>
      </dgm:prSet>
      <dgm:spPr/>
    </dgm:pt>
  </dgm:ptLst>
  <dgm:cxnLst>
    <dgm:cxn modelId="{979A6C0D-D784-5A42-9570-561C9BA9A02B}" type="presOf" srcId="{16901E6C-CC25-6E4B-9958-ED5D735BD6A1}" destId="{01169700-B55D-486C-B871-391CF66E2F17}" srcOrd="0" destOrd="0" presId="urn:microsoft.com/office/officeart/2018/2/layout/IconLabelDescriptionList"/>
    <dgm:cxn modelId="{8F7F5E1C-C050-C54A-B955-629D04E091CD}" srcId="{D5A12A62-4982-45F8-BAD9-E9CF2FBE5F70}" destId="{16901E6C-CC25-6E4B-9958-ED5D735BD6A1}" srcOrd="0" destOrd="0" parTransId="{2025C6CE-BE7C-934B-AB09-C1B671DE4790}" sibTransId="{23B8E067-845B-964D-9109-F935BD88D588}"/>
    <dgm:cxn modelId="{3B43B52A-2F47-8440-A5BB-A7AA14DD4076}" type="presOf" srcId="{CCCD4A10-2048-47FA-BC81-7DDC910B075E}" destId="{C6F2E467-265D-4C70-A24B-CCD4D5863714}" srcOrd="0" destOrd="0" presId="urn:microsoft.com/office/officeart/2018/2/layout/IconLabelDescriptionList"/>
    <dgm:cxn modelId="{A7E7E03E-6066-8544-A7F5-DAAAE504212C}" type="presOf" srcId="{57E7E1AC-F8B1-4109-8885-205A388CD9E0}" destId="{84814C6E-1236-4B27-86E6-A49157327D27}" srcOrd="0" destOrd="0" presId="urn:microsoft.com/office/officeart/2018/2/layout/IconLabelDescriptionList"/>
    <dgm:cxn modelId="{75EBB357-63FD-F946-B9AB-7660BA2F5C2E}" type="presOf" srcId="{C90EA8AF-F6DE-4A71-8CF4-C98F077892F4}" destId="{2D3DDFAC-D31A-4FB4-9327-21F20822578A}" srcOrd="0" destOrd="0" presId="urn:microsoft.com/office/officeart/2018/2/layout/IconLabelDescriptionList"/>
    <dgm:cxn modelId="{AFCE126A-DEE2-4349-A6F4-11D1068D5FF8}" srcId="{5C68A9BB-17CA-4A0C-AC8A-47360C53C743}" destId="{D5A12A62-4982-45F8-BAD9-E9CF2FBE5F70}" srcOrd="2" destOrd="0" parTransId="{04989167-EE9A-4F84-ACA0-528988DDF7E1}" sibTransId="{DA6F344C-2C43-4B81-BA34-85F3ED13CEE2}"/>
    <dgm:cxn modelId="{5FD5D374-3429-5946-9E40-84DC1B3628DE}" srcId="{8A9F329D-22F6-44DA-A1DA-969F72B66CB5}" destId="{294ADC2E-D468-0E40-B619-7977F3CF9775}" srcOrd="0" destOrd="0" parTransId="{111AA628-75C3-E94D-9B2E-FA4ED889479B}" sibTransId="{E4077E43-0352-904F-A061-D331A8A49BFC}"/>
    <dgm:cxn modelId="{48F2A57E-F544-43D5-BDAC-A7ABC13464C4}" srcId="{5C68A9BB-17CA-4A0C-AC8A-47360C53C743}" destId="{C90EA8AF-F6DE-4A71-8CF4-C98F077892F4}" srcOrd="0" destOrd="0" parTransId="{5D2B17D4-D950-4A74-9C77-19C0A0DF06EB}" sibTransId="{4882A095-5632-442B-91AE-A92BEC56EE94}"/>
    <dgm:cxn modelId="{94337D89-EFB7-4D31-BDE3-9EB8E3791A3D}" srcId="{5C68A9BB-17CA-4A0C-AC8A-47360C53C743}" destId="{6872A0AD-CC51-4D65-9783-134CF6192D70}" srcOrd="1" destOrd="0" parTransId="{7D14BAC1-3DC3-48BA-A1F2-8839B8BBBF3B}" sibTransId="{E44873AA-92B5-4B31-A0B1-64F346148F7F}"/>
    <dgm:cxn modelId="{488C079D-ECD1-4CD7-9DF0-672AE920965F}" srcId="{5C68A9BB-17CA-4A0C-AC8A-47360C53C743}" destId="{8A9F329D-22F6-44DA-A1DA-969F72B66CB5}" srcOrd="3" destOrd="0" parTransId="{94785997-DCA1-4915-95B3-8F78B2470D9A}" sibTransId="{6989DD0E-9522-4F6F-A99A-1806890AB20E}"/>
    <dgm:cxn modelId="{910FD8AF-2A0D-6A4A-88BF-F2B25E487575}" type="presOf" srcId="{294ADC2E-D468-0E40-B619-7977F3CF9775}" destId="{4F0721B6-CB28-41DB-A3F3-D3E8BDF0AF08}" srcOrd="0" destOrd="0" presId="urn:microsoft.com/office/officeart/2018/2/layout/IconLabelDescriptionList"/>
    <dgm:cxn modelId="{1F4237B0-D96D-D045-A75C-0A776F3E88E0}" type="presOf" srcId="{8A9F329D-22F6-44DA-A1DA-969F72B66CB5}" destId="{5906A9F8-B73D-4718-9DB6-39956D05F396}" srcOrd="0" destOrd="0" presId="urn:microsoft.com/office/officeart/2018/2/layout/IconLabelDescriptionList"/>
    <dgm:cxn modelId="{7DB151C5-8300-4A9E-A400-CB792E29AD52}" srcId="{C90EA8AF-F6DE-4A71-8CF4-C98F077892F4}" destId="{57E7E1AC-F8B1-4109-8885-205A388CD9E0}" srcOrd="0" destOrd="0" parTransId="{AB0AF3EC-32E8-4ADF-991E-57CBBF9868BE}" sibTransId="{F01B45DB-9EF3-4FE8-B924-93C47D9AD591}"/>
    <dgm:cxn modelId="{B6277ADC-01F6-E840-A362-6F5C035838D8}" type="presOf" srcId="{6872A0AD-CC51-4D65-9783-134CF6192D70}" destId="{425C672B-E9B4-4B39-AE18-2892274676DB}" srcOrd="0" destOrd="0" presId="urn:microsoft.com/office/officeart/2018/2/layout/IconLabelDescriptionList"/>
    <dgm:cxn modelId="{530F38E3-9328-46EB-B09C-EAFE9A77E283}" srcId="{6872A0AD-CC51-4D65-9783-134CF6192D70}" destId="{CCCD4A10-2048-47FA-BC81-7DDC910B075E}" srcOrd="0" destOrd="0" parTransId="{5E8A181D-2395-428B-9C8D-5127441FE006}" sibTransId="{FEC01204-56DB-41A1-B35B-AC7B2BD0AB46}"/>
    <dgm:cxn modelId="{FEC8C8E8-6B84-CB4A-901D-63DF000B2A7C}" type="presOf" srcId="{5C68A9BB-17CA-4A0C-AC8A-47360C53C743}" destId="{DFC94C42-525B-4E13-B011-04D302C4855E}" srcOrd="0" destOrd="0" presId="urn:microsoft.com/office/officeart/2018/2/layout/IconLabelDescriptionList"/>
    <dgm:cxn modelId="{97DDF2F9-2EFB-0A48-AC75-99E4137CE417}" type="presOf" srcId="{D5A12A62-4982-45F8-BAD9-E9CF2FBE5F70}" destId="{3062DCCD-7BF4-490C-B769-44B50E291409}" srcOrd="0" destOrd="0" presId="urn:microsoft.com/office/officeart/2018/2/layout/IconLabelDescriptionList"/>
    <dgm:cxn modelId="{CCF55A67-8E1C-D643-95C1-38D310375C94}" type="presParOf" srcId="{DFC94C42-525B-4E13-B011-04D302C4855E}" destId="{8FCBD44A-0A98-40B5-B1B2-D9E910A340E0}" srcOrd="0" destOrd="0" presId="urn:microsoft.com/office/officeart/2018/2/layout/IconLabelDescriptionList"/>
    <dgm:cxn modelId="{37E8ED88-FF04-C141-A9DA-09F44175C02D}" type="presParOf" srcId="{8FCBD44A-0A98-40B5-B1B2-D9E910A340E0}" destId="{B2F4FF73-F83B-40DF-8677-D450C8ADAF2B}" srcOrd="0" destOrd="0" presId="urn:microsoft.com/office/officeart/2018/2/layout/IconLabelDescriptionList"/>
    <dgm:cxn modelId="{A17F12D0-C26B-454E-ACC7-416A3462F4B6}" type="presParOf" srcId="{8FCBD44A-0A98-40B5-B1B2-D9E910A340E0}" destId="{93AC173D-AFD3-4996-8A29-2FADB7C10E7A}" srcOrd="1" destOrd="0" presId="urn:microsoft.com/office/officeart/2018/2/layout/IconLabelDescriptionList"/>
    <dgm:cxn modelId="{5A77D130-294B-7447-A92B-F3B039A32EAE}" type="presParOf" srcId="{8FCBD44A-0A98-40B5-B1B2-D9E910A340E0}" destId="{2D3DDFAC-D31A-4FB4-9327-21F20822578A}" srcOrd="2" destOrd="0" presId="urn:microsoft.com/office/officeart/2018/2/layout/IconLabelDescriptionList"/>
    <dgm:cxn modelId="{B71C765A-6653-1843-B4BC-1CF6A951B63A}" type="presParOf" srcId="{8FCBD44A-0A98-40B5-B1B2-D9E910A340E0}" destId="{9C542CAF-C18D-43D7-B5CB-3B9533A5C06C}" srcOrd="3" destOrd="0" presId="urn:microsoft.com/office/officeart/2018/2/layout/IconLabelDescriptionList"/>
    <dgm:cxn modelId="{A4936C39-3720-CE48-8E73-931AA204D281}" type="presParOf" srcId="{8FCBD44A-0A98-40B5-B1B2-D9E910A340E0}" destId="{84814C6E-1236-4B27-86E6-A49157327D27}" srcOrd="4" destOrd="0" presId="urn:microsoft.com/office/officeart/2018/2/layout/IconLabelDescriptionList"/>
    <dgm:cxn modelId="{37D1B13B-0D47-814A-B902-5BEF7E82329D}" type="presParOf" srcId="{DFC94C42-525B-4E13-B011-04D302C4855E}" destId="{C9892D88-A540-45CF-A14C-0A8E03C235BD}" srcOrd="1" destOrd="0" presId="urn:microsoft.com/office/officeart/2018/2/layout/IconLabelDescriptionList"/>
    <dgm:cxn modelId="{95EE90E3-2F47-DD47-845F-26BD8E03DF91}" type="presParOf" srcId="{DFC94C42-525B-4E13-B011-04D302C4855E}" destId="{DB4232F3-C2B0-4EA9-8849-4BFC087BB21D}" srcOrd="2" destOrd="0" presId="urn:microsoft.com/office/officeart/2018/2/layout/IconLabelDescriptionList"/>
    <dgm:cxn modelId="{6CD733FB-D2D5-C64C-B5A0-4498F9BDABAA}" type="presParOf" srcId="{DB4232F3-C2B0-4EA9-8849-4BFC087BB21D}" destId="{8527FAD4-2082-4C14-9306-DEF50D001C5B}" srcOrd="0" destOrd="0" presId="urn:microsoft.com/office/officeart/2018/2/layout/IconLabelDescriptionList"/>
    <dgm:cxn modelId="{FEE62C32-366A-C240-B81F-8416BBD0B4E1}" type="presParOf" srcId="{DB4232F3-C2B0-4EA9-8849-4BFC087BB21D}" destId="{9035E4FF-6835-400F-B1D4-DB26D7F10D5C}" srcOrd="1" destOrd="0" presId="urn:microsoft.com/office/officeart/2018/2/layout/IconLabelDescriptionList"/>
    <dgm:cxn modelId="{EC40FBC3-B4BF-7940-99E4-BEE50BE48590}" type="presParOf" srcId="{DB4232F3-C2B0-4EA9-8849-4BFC087BB21D}" destId="{425C672B-E9B4-4B39-AE18-2892274676DB}" srcOrd="2" destOrd="0" presId="urn:microsoft.com/office/officeart/2018/2/layout/IconLabelDescriptionList"/>
    <dgm:cxn modelId="{7A6C359E-56A7-0C48-BAEC-ED83601D1EC1}" type="presParOf" srcId="{DB4232F3-C2B0-4EA9-8849-4BFC087BB21D}" destId="{C671B7C6-D9F5-40D9-9A4E-D5BD4A6AED20}" srcOrd="3" destOrd="0" presId="urn:microsoft.com/office/officeart/2018/2/layout/IconLabelDescriptionList"/>
    <dgm:cxn modelId="{E1D4E9B7-2E8E-2841-966C-7946DC260376}" type="presParOf" srcId="{DB4232F3-C2B0-4EA9-8849-4BFC087BB21D}" destId="{C6F2E467-265D-4C70-A24B-CCD4D5863714}" srcOrd="4" destOrd="0" presId="urn:microsoft.com/office/officeart/2018/2/layout/IconLabelDescriptionList"/>
    <dgm:cxn modelId="{3831E178-2BAF-344E-A01D-0F9098A95116}" type="presParOf" srcId="{DFC94C42-525B-4E13-B011-04D302C4855E}" destId="{550D43D0-B034-4671-93C8-44404A6610EA}" srcOrd="3" destOrd="0" presId="urn:microsoft.com/office/officeart/2018/2/layout/IconLabelDescriptionList"/>
    <dgm:cxn modelId="{08F8A9A3-B66D-304C-A342-3422BCCD46AD}" type="presParOf" srcId="{DFC94C42-525B-4E13-B011-04D302C4855E}" destId="{8951ED37-F96E-40E6-8466-F7DC799E7AFC}" srcOrd="4" destOrd="0" presId="urn:microsoft.com/office/officeart/2018/2/layout/IconLabelDescriptionList"/>
    <dgm:cxn modelId="{2739DCE2-DB0A-4B46-BD51-CE2F25E0DE52}" type="presParOf" srcId="{8951ED37-F96E-40E6-8466-F7DC799E7AFC}" destId="{16378598-1728-4117-B8EB-07B0A67D9C53}" srcOrd="0" destOrd="0" presId="urn:microsoft.com/office/officeart/2018/2/layout/IconLabelDescriptionList"/>
    <dgm:cxn modelId="{BD142526-1E43-604A-ABBE-22706F9F002B}" type="presParOf" srcId="{8951ED37-F96E-40E6-8466-F7DC799E7AFC}" destId="{8756429E-4812-4D52-8D9A-C499CB3C82B0}" srcOrd="1" destOrd="0" presId="urn:microsoft.com/office/officeart/2018/2/layout/IconLabelDescriptionList"/>
    <dgm:cxn modelId="{3620C9D4-74FA-764D-8D48-3044569DCF23}" type="presParOf" srcId="{8951ED37-F96E-40E6-8466-F7DC799E7AFC}" destId="{3062DCCD-7BF4-490C-B769-44B50E291409}" srcOrd="2" destOrd="0" presId="urn:microsoft.com/office/officeart/2018/2/layout/IconLabelDescriptionList"/>
    <dgm:cxn modelId="{E596657A-B5B5-8544-8D7F-2EFCC88E7DF7}" type="presParOf" srcId="{8951ED37-F96E-40E6-8466-F7DC799E7AFC}" destId="{649154AE-A2CE-4EA6-AF27-06B55F81FCDC}" srcOrd="3" destOrd="0" presId="urn:microsoft.com/office/officeart/2018/2/layout/IconLabelDescriptionList"/>
    <dgm:cxn modelId="{F1A4DB97-2076-B948-A2CC-A55404D3F850}" type="presParOf" srcId="{8951ED37-F96E-40E6-8466-F7DC799E7AFC}" destId="{01169700-B55D-486C-B871-391CF66E2F17}" srcOrd="4" destOrd="0" presId="urn:microsoft.com/office/officeart/2018/2/layout/IconLabelDescriptionList"/>
    <dgm:cxn modelId="{BC767B82-8239-344A-8D36-937A54AE9C76}" type="presParOf" srcId="{DFC94C42-525B-4E13-B011-04D302C4855E}" destId="{FF13BC83-277F-1B43-9CA6-E26106D6C2DB}" srcOrd="5" destOrd="0" presId="urn:microsoft.com/office/officeart/2018/2/layout/IconLabelDescriptionList"/>
    <dgm:cxn modelId="{ECFDA981-C316-CB42-81C3-DBCF8EAB720B}" type="presParOf" srcId="{DFC94C42-525B-4E13-B011-04D302C4855E}" destId="{590B68CF-F4BE-48F8-A936-B3B27D071D6E}" srcOrd="6" destOrd="0" presId="urn:microsoft.com/office/officeart/2018/2/layout/IconLabelDescriptionList"/>
    <dgm:cxn modelId="{659BD325-0B36-0542-99C0-485652D58655}" type="presParOf" srcId="{590B68CF-F4BE-48F8-A936-B3B27D071D6E}" destId="{FA063CB8-3F0D-4612-9FCA-D4737FD7D6EA}" srcOrd="0" destOrd="0" presId="urn:microsoft.com/office/officeart/2018/2/layout/IconLabelDescriptionList"/>
    <dgm:cxn modelId="{E7298A56-48E4-4949-AC1A-1076262D3F09}" type="presParOf" srcId="{590B68CF-F4BE-48F8-A936-B3B27D071D6E}" destId="{BFE366DB-A41E-43ED-B0FD-9C6DF1A7F786}" srcOrd="1" destOrd="0" presId="urn:microsoft.com/office/officeart/2018/2/layout/IconLabelDescriptionList"/>
    <dgm:cxn modelId="{DC5B0FC5-3727-6F46-A2CF-B5FF60E01FB3}" type="presParOf" srcId="{590B68CF-F4BE-48F8-A936-B3B27D071D6E}" destId="{5906A9F8-B73D-4718-9DB6-39956D05F396}" srcOrd="2" destOrd="0" presId="urn:microsoft.com/office/officeart/2018/2/layout/IconLabelDescriptionList"/>
    <dgm:cxn modelId="{71B38592-2B5F-214E-8F5F-4888665F5BD4}" type="presParOf" srcId="{590B68CF-F4BE-48F8-A936-B3B27D071D6E}" destId="{85385740-B59F-4C16-A7E5-78A3B4D0F2FE}" srcOrd="3" destOrd="0" presId="urn:microsoft.com/office/officeart/2018/2/layout/IconLabelDescriptionList"/>
    <dgm:cxn modelId="{4F7711C9-9D99-5E46-95C6-007B3F94B602}" type="presParOf" srcId="{590B68CF-F4BE-48F8-A936-B3B27D071D6E}" destId="{4F0721B6-CB28-41DB-A3F3-D3E8BDF0AF08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F4FF73-F83B-40DF-8677-D450C8ADAF2B}">
      <dsp:nvSpPr>
        <dsp:cNvPr id="0" name=""/>
        <dsp:cNvSpPr/>
      </dsp:nvSpPr>
      <dsp:spPr>
        <a:xfrm>
          <a:off x="3850" y="252587"/>
          <a:ext cx="409746" cy="4097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3DDFAC-D31A-4FB4-9327-21F20822578A}">
      <dsp:nvSpPr>
        <dsp:cNvPr id="0" name=""/>
        <dsp:cNvSpPr/>
      </dsp:nvSpPr>
      <dsp:spPr>
        <a:xfrm>
          <a:off x="3850" y="798761"/>
          <a:ext cx="1170703" cy="1376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 dirty="0"/>
            <a:t>Wanted to quantify a level of community investment in each zip code</a:t>
          </a:r>
        </a:p>
      </dsp:txBody>
      <dsp:txXfrm>
        <a:off x="3850" y="798761"/>
        <a:ext cx="1170703" cy="1376526"/>
      </dsp:txXfrm>
    </dsp:sp>
    <dsp:sp modelId="{84814C6E-1236-4B27-86E6-A49157327D27}">
      <dsp:nvSpPr>
        <dsp:cNvPr id="0" name=""/>
        <dsp:cNvSpPr/>
      </dsp:nvSpPr>
      <dsp:spPr>
        <a:xfrm>
          <a:off x="3850" y="2238742"/>
          <a:ext cx="1170703" cy="1185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Grabbed over 15 open data sets from </a:t>
          </a:r>
          <a:r>
            <a:rPr lang="en-US" sz="1400" kern="1200" dirty="0" err="1"/>
            <a:t>opendataphilly</a:t>
          </a:r>
          <a:r>
            <a:rPr lang="en-US" sz="1400" kern="1200" dirty="0"/>
            <a:t>,</a:t>
          </a:r>
        </a:p>
      </dsp:txBody>
      <dsp:txXfrm>
        <a:off x="3850" y="2238742"/>
        <a:ext cx="1170703" cy="1185792"/>
      </dsp:txXfrm>
    </dsp:sp>
    <dsp:sp modelId="{8527FAD4-2082-4C14-9306-DEF50D001C5B}">
      <dsp:nvSpPr>
        <dsp:cNvPr id="0" name=""/>
        <dsp:cNvSpPr/>
      </dsp:nvSpPr>
      <dsp:spPr>
        <a:xfrm>
          <a:off x="1379426" y="252587"/>
          <a:ext cx="409746" cy="40974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C672B-E9B4-4B39-AE18-2892274676DB}">
      <dsp:nvSpPr>
        <dsp:cNvPr id="0" name=""/>
        <dsp:cNvSpPr/>
      </dsp:nvSpPr>
      <dsp:spPr>
        <a:xfrm>
          <a:off x="1379426" y="798761"/>
          <a:ext cx="1170703" cy="1376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Created a mega ‘community programs’ dataset that was grouped by zipcode and time</a:t>
          </a:r>
        </a:p>
      </dsp:txBody>
      <dsp:txXfrm>
        <a:off x="1379426" y="798761"/>
        <a:ext cx="1170703" cy="1376526"/>
      </dsp:txXfrm>
    </dsp:sp>
    <dsp:sp modelId="{C6F2E467-265D-4C70-A24B-CCD4D5863714}">
      <dsp:nvSpPr>
        <dsp:cNvPr id="0" name=""/>
        <dsp:cNvSpPr/>
      </dsp:nvSpPr>
      <dsp:spPr>
        <a:xfrm>
          <a:off x="1379426" y="2238742"/>
          <a:ext cx="1170703" cy="1185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Parks, playgrounds, farmers markets, murals, schools, </a:t>
          </a:r>
          <a:r>
            <a:rPr lang="en-US" sz="1400" kern="1200" dirty="0" err="1"/>
            <a:t>ect</a:t>
          </a:r>
          <a:r>
            <a:rPr lang="en-US" sz="1400" kern="1200" dirty="0"/>
            <a:t>….</a:t>
          </a:r>
        </a:p>
      </dsp:txBody>
      <dsp:txXfrm>
        <a:off x="1379426" y="2238742"/>
        <a:ext cx="1170703" cy="1185792"/>
      </dsp:txXfrm>
    </dsp:sp>
    <dsp:sp modelId="{16378598-1728-4117-B8EB-07B0A67D9C53}">
      <dsp:nvSpPr>
        <dsp:cNvPr id="0" name=""/>
        <dsp:cNvSpPr/>
      </dsp:nvSpPr>
      <dsp:spPr>
        <a:xfrm>
          <a:off x="2755003" y="252587"/>
          <a:ext cx="409746" cy="40974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62DCCD-7BF4-490C-B769-44B50E291409}">
      <dsp:nvSpPr>
        <dsp:cNvPr id="0" name=""/>
        <dsp:cNvSpPr/>
      </dsp:nvSpPr>
      <dsp:spPr>
        <a:xfrm>
          <a:off x="2755003" y="798761"/>
          <a:ext cx="1170703" cy="1376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Used LASSO regression to identify important variables in crime prediction</a:t>
          </a:r>
        </a:p>
      </dsp:txBody>
      <dsp:txXfrm>
        <a:off x="2755003" y="798761"/>
        <a:ext cx="1170703" cy="1376526"/>
      </dsp:txXfrm>
    </dsp:sp>
    <dsp:sp modelId="{01169700-B55D-486C-B871-391CF66E2F17}">
      <dsp:nvSpPr>
        <dsp:cNvPr id="0" name=""/>
        <dsp:cNvSpPr/>
      </dsp:nvSpPr>
      <dsp:spPr>
        <a:xfrm>
          <a:off x="2755003" y="2238742"/>
          <a:ext cx="1170703" cy="1185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Focused exclusively on community programs</a:t>
          </a:r>
        </a:p>
      </dsp:txBody>
      <dsp:txXfrm>
        <a:off x="2755003" y="2238742"/>
        <a:ext cx="1170703" cy="1185792"/>
      </dsp:txXfrm>
    </dsp:sp>
    <dsp:sp modelId="{FA063CB8-3F0D-4612-9FCA-D4737FD7D6EA}">
      <dsp:nvSpPr>
        <dsp:cNvPr id="0" name=""/>
        <dsp:cNvSpPr/>
      </dsp:nvSpPr>
      <dsp:spPr>
        <a:xfrm>
          <a:off x="4130579" y="252587"/>
          <a:ext cx="409746" cy="40974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06A9F8-B73D-4718-9DB6-39956D05F396}">
      <dsp:nvSpPr>
        <dsp:cNvPr id="0" name=""/>
        <dsp:cNvSpPr/>
      </dsp:nvSpPr>
      <dsp:spPr>
        <a:xfrm>
          <a:off x="4130579" y="798761"/>
          <a:ext cx="1170703" cy="13765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Analyzed both geospatially and as a function of time</a:t>
          </a:r>
        </a:p>
      </dsp:txBody>
      <dsp:txXfrm>
        <a:off x="4130579" y="798761"/>
        <a:ext cx="1170703" cy="1376526"/>
      </dsp:txXfrm>
    </dsp:sp>
    <dsp:sp modelId="{4F0721B6-CB28-41DB-A3F3-D3E8BDF0AF08}">
      <dsp:nvSpPr>
        <dsp:cNvPr id="0" name=""/>
        <dsp:cNvSpPr/>
      </dsp:nvSpPr>
      <dsp:spPr>
        <a:xfrm>
          <a:off x="4130579" y="2238742"/>
          <a:ext cx="1170703" cy="1185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Used prophet to see how COVID affected crime immediately after lockdown</a:t>
          </a:r>
        </a:p>
      </dsp:txBody>
      <dsp:txXfrm>
        <a:off x="4130579" y="2238742"/>
        <a:ext cx="1170703" cy="11857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svg>
</file>

<file path=ppt/media/image11.png>
</file>

<file path=ppt/media/image12.sv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tiff>
</file>

<file path=ppt/media/image3.gif>
</file>

<file path=ppt/media/image4.tiff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BF1CC4-0436-F846-A4C0-E34877ECBC5B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7413E2-A835-CA4D-A0AB-7516C934E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134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Temple area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7413E2-A835-CA4D-A0AB-7516C934ED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42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31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349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75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96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289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816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823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109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963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805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821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EC21C7-EA66-6347-B040-DE17A4BEDF8E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CB812-90DF-374F-95C0-81C4F6A18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74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arahjaynekessler/PhillyCrimeAndCommunity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973EFA-0B24-474E-B509-74511EA174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40" r="1" b="10043"/>
          <a:stretch/>
        </p:blipFill>
        <p:spPr>
          <a:xfrm>
            <a:off x="4267201" y="10"/>
            <a:ext cx="7924800" cy="33832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E7F831-E281-D74A-8CAE-A72AA2A9C1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433" r="1" b="20280"/>
          <a:stretch/>
        </p:blipFill>
        <p:spPr>
          <a:xfrm>
            <a:off x="4650916" y="3474720"/>
            <a:ext cx="7555832" cy="33832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7D1248-87D9-C944-83DF-FCDE7169D1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09600"/>
            <a:ext cx="3992700" cy="3877197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Crime and Community Investment in Philadelphia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3633BA-41AE-E848-9EA1-540C0F186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472527"/>
            <a:ext cx="4007449" cy="251016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Team: Gritty Philly</a:t>
            </a:r>
          </a:p>
          <a:p>
            <a:pPr algn="l"/>
            <a:r>
              <a:rPr lang="en-US" dirty="0" err="1"/>
              <a:t>Erdös</a:t>
            </a:r>
            <a:r>
              <a:rPr lang="en-US" dirty="0"/>
              <a:t> Institute Fall Boot Camp 2020</a:t>
            </a:r>
          </a:p>
          <a:p>
            <a:pPr algn="l"/>
            <a:r>
              <a:rPr lang="en-US" dirty="0">
                <a:hlinkClick r:id="rId4"/>
              </a:rPr>
              <a:t>Github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6821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4854783-3A86-BE4F-BC34-B5B7411CC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The Project Idea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A092D2-B640-A845-B28B-D3DB7F0FE71F}"/>
              </a:ext>
            </a:extLst>
          </p:cNvPr>
          <p:cNvSpPr txBox="1"/>
          <p:nvPr/>
        </p:nvSpPr>
        <p:spPr>
          <a:xfrm>
            <a:off x="590719" y="1583745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People have tried to forecast crime in the past using metrics like unemployment, location, education level, average salary, </a:t>
            </a:r>
            <a:r>
              <a:rPr lang="en-US" sz="2200" dirty="0" err="1"/>
              <a:t>ect</a:t>
            </a: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Instead of looking at what can best predict crime I wanted to look at what might prevent it.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BF6E8-4EBF-2046-BFC7-59BDC4D855B9}"/>
              </a:ext>
            </a:extLst>
          </p:cNvPr>
          <p:cNvSpPr txBox="1"/>
          <p:nvPr/>
        </p:nvSpPr>
        <p:spPr>
          <a:xfrm>
            <a:off x="2001795" y="22983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E934CD4-D1EE-D54E-A41C-F24CC48F6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292" y="589100"/>
            <a:ext cx="5449678" cy="555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954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0B8DCBA-FEED-46EF-A140-35B904015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20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822970-80E6-A64B-BA1E-686935B6A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  <a:prstGeom prst="ellipse">
            <a:avLst/>
          </a:prstGeom>
        </p:spPr>
        <p:txBody>
          <a:bodyPr anchor="ctr">
            <a:normAutofit/>
          </a:bodyPr>
          <a:lstStyle/>
          <a:p>
            <a:r>
              <a:rPr lang="en-US" sz="3600"/>
              <a:t>My Approach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4A339A-F74D-D844-9B40-F5371B531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58" r="19327" b="-1"/>
          <a:stretch/>
        </p:blipFill>
        <p:spPr>
          <a:xfrm>
            <a:off x="6788383" y="613147"/>
            <a:ext cx="4565417" cy="5593443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7BBAE46-CC7B-40C7-A673-53079CB7C9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2144671"/>
              </p:ext>
            </p:extLst>
          </p:nvPr>
        </p:nvGraphicFramePr>
        <p:xfrm>
          <a:off x="731525" y="2524721"/>
          <a:ext cx="5305133" cy="36771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71332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11">
            <a:extLst>
              <a:ext uri="{FF2B5EF4-FFF2-40B4-BE49-F238E27FC236}">
                <a16:creationId xmlns:a16="http://schemas.microsoft.com/office/drawing/2014/main" id="{50E4C519-FBE9-4ABE-A8F9-C2CBE3269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BC8D616A-C407-B940-9278-2EF06E82EF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92" r="11230"/>
          <a:stretch/>
        </p:blipFill>
        <p:spPr>
          <a:xfrm>
            <a:off x="3245637" y="-1"/>
            <a:ext cx="8946363" cy="6858000"/>
          </a:xfrm>
          <a:custGeom>
            <a:avLst/>
            <a:gdLst/>
            <a:ahLst/>
            <a:cxnLst/>
            <a:rect l="l" t="t" r="r" b="b"/>
            <a:pathLst>
              <a:path w="8946363" h="6858000">
                <a:moveTo>
                  <a:pt x="0" y="0"/>
                </a:moveTo>
                <a:lnTo>
                  <a:pt x="8946363" y="0"/>
                </a:lnTo>
                <a:lnTo>
                  <a:pt x="8946363" y="6858000"/>
                </a:lnTo>
                <a:lnTo>
                  <a:pt x="1" y="6858000"/>
                </a:lnTo>
                <a:lnTo>
                  <a:pt x="60040" y="6788731"/>
                </a:lnTo>
                <a:cubicBezTo>
                  <a:pt x="770566" y="5928901"/>
                  <a:pt x="1210035" y="4741057"/>
                  <a:pt x="1210035" y="3429001"/>
                </a:cubicBezTo>
                <a:cubicBezTo>
                  <a:pt x="1210035" y="2116945"/>
                  <a:pt x="770566" y="929101"/>
                  <a:pt x="60040" y="69272"/>
                </a:cubicBezTo>
                <a:close/>
              </a:path>
            </a:pathLst>
          </a:custGeom>
        </p:spPr>
      </p:pic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0EC29FB-299E-49F3-8C7B-01199632A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4455672" cy="6858000"/>
          </a:xfrm>
          <a:custGeom>
            <a:avLst/>
            <a:gdLst>
              <a:gd name="connsiteX0" fmla="*/ 0 w 4455672"/>
              <a:gd name="connsiteY0" fmla="*/ 0 h 6858000"/>
              <a:gd name="connsiteX1" fmla="*/ 3245636 w 4455672"/>
              <a:gd name="connsiteY1" fmla="*/ 0 h 6858000"/>
              <a:gd name="connsiteX2" fmla="*/ 3305677 w 4455672"/>
              <a:gd name="connsiteY2" fmla="*/ 69272 h 6858000"/>
              <a:gd name="connsiteX3" fmla="*/ 4455672 w 4455672"/>
              <a:gd name="connsiteY3" fmla="*/ 3429001 h 6858000"/>
              <a:gd name="connsiteX4" fmla="*/ 3305677 w 4455672"/>
              <a:gd name="connsiteY4" fmla="*/ 6788731 h 6858000"/>
              <a:gd name="connsiteX5" fmla="*/ 3245638 w 4455672"/>
              <a:gd name="connsiteY5" fmla="*/ 6858000 h 6858000"/>
              <a:gd name="connsiteX6" fmla="*/ 0 w 445567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2" h="6858000">
                <a:moveTo>
                  <a:pt x="0" y="0"/>
                </a:moveTo>
                <a:lnTo>
                  <a:pt x="3245636" y="0"/>
                </a:lnTo>
                <a:lnTo>
                  <a:pt x="3305677" y="69272"/>
                </a:lnTo>
                <a:cubicBezTo>
                  <a:pt x="4016203" y="929101"/>
                  <a:pt x="4455672" y="2116945"/>
                  <a:pt x="4455672" y="3429001"/>
                </a:cubicBezTo>
                <a:cubicBezTo>
                  <a:pt x="4455672" y="4741057"/>
                  <a:pt x="4016203" y="5928901"/>
                  <a:pt x="3305677" y="6788731"/>
                </a:cubicBezTo>
                <a:lnTo>
                  <a:pt x="3245638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29A2522-B27A-45C5-897B-79A1407D1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8" cy="6858000"/>
          </a:xfrm>
          <a:custGeom>
            <a:avLst/>
            <a:gdLst>
              <a:gd name="connsiteX0" fmla="*/ 0 w 4446528"/>
              <a:gd name="connsiteY0" fmla="*/ 0 h 6858000"/>
              <a:gd name="connsiteX1" fmla="*/ 3236492 w 4446528"/>
              <a:gd name="connsiteY1" fmla="*/ 0 h 6858000"/>
              <a:gd name="connsiteX2" fmla="*/ 3296533 w 4446528"/>
              <a:gd name="connsiteY2" fmla="*/ 69272 h 6858000"/>
              <a:gd name="connsiteX3" fmla="*/ 4446528 w 4446528"/>
              <a:gd name="connsiteY3" fmla="*/ 3429001 h 6858000"/>
              <a:gd name="connsiteX4" fmla="*/ 3296533 w 4446528"/>
              <a:gd name="connsiteY4" fmla="*/ 6788731 h 6858000"/>
              <a:gd name="connsiteX5" fmla="*/ 3236494 w 4446528"/>
              <a:gd name="connsiteY5" fmla="*/ 6858000 h 6858000"/>
              <a:gd name="connsiteX6" fmla="*/ 0 w 444652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8" h="6858000">
                <a:moveTo>
                  <a:pt x="0" y="0"/>
                </a:moveTo>
                <a:lnTo>
                  <a:pt x="3236492" y="0"/>
                </a:lnTo>
                <a:lnTo>
                  <a:pt x="3296533" y="69272"/>
                </a:lnTo>
                <a:cubicBezTo>
                  <a:pt x="4007059" y="929101"/>
                  <a:pt x="4446528" y="2116945"/>
                  <a:pt x="4446528" y="3429001"/>
                </a:cubicBezTo>
                <a:cubicBezTo>
                  <a:pt x="4446528" y="4741057"/>
                  <a:pt x="4007059" y="5928901"/>
                  <a:pt x="3296533" y="6788731"/>
                </a:cubicBezTo>
                <a:lnTo>
                  <a:pt x="323649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DD7496-9709-004E-84C8-6C6C4C782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 dirty="0"/>
              <a:t>Methods and Packages Used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0961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181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4C7C945-813A-E346-8CAF-3CBBEDBBA757}"/>
              </a:ext>
            </a:extLst>
          </p:cNvPr>
          <p:cNvGrpSpPr/>
          <p:nvPr/>
        </p:nvGrpSpPr>
        <p:grpSpPr>
          <a:xfrm>
            <a:off x="701602" y="2774531"/>
            <a:ext cx="2238545" cy="3243404"/>
            <a:chOff x="936754" y="2934907"/>
            <a:chExt cx="1455926" cy="2053037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2012CA9-3E2A-9D44-969D-9A811EEA1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6754" y="4001835"/>
              <a:ext cx="1455926" cy="433227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0F2914F4-4D4D-6048-87B0-CCA90A0FE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6754" y="3488535"/>
              <a:ext cx="1308354" cy="44293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00F8EED-BFBE-CA49-B90C-F9FE15AA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6182" y="2934907"/>
              <a:ext cx="1058743" cy="5674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AA96A75-E5F4-9A44-A55E-555A63131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6754" y="4460142"/>
              <a:ext cx="1308354" cy="5278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31155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6">
            <a:extLst>
              <a:ext uri="{FF2B5EF4-FFF2-40B4-BE49-F238E27FC236}">
                <a16:creationId xmlns:a16="http://schemas.microsoft.com/office/drawing/2014/main" id="{D0394FE2-BDDA-4ECE-B320-81AE19E90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 28">
            <a:extLst>
              <a:ext uri="{FF2B5EF4-FFF2-40B4-BE49-F238E27FC236}">
                <a16:creationId xmlns:a16="http://schemas.microsoft.com/office/drawing/2014/main" id="{0625AAC5-802A-4197-8804-2B78FF65C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F8A735-BA7A-0F4E-95C8-F40C81B5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0" y="310896"/>
            <a:ext cx="7982712" cy="8686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Results- LASSO (73% Acc)</a:t>
            </a:r>
          </a:p>
        </p:txBody>
      </p:sp>
      <p:sp>
        <p:nvSpPr>
          <p:cNvPr id="37" name="Rectangle: Rounded Corners 30">
            <a:extLst>
              <a:ext uri="{FF2B5EF4-FFF2-40B4-BE49-F238E27FC236}">
                <a16:creationId xmlns:a16="http://schemas.microsoft.com/office/drawing/2014/main" id="{A1B139DD-0E8D-42FA-9171-C5F001754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pic>
        <p:nvPicPr>
          <p:cNvPr id="9" name="Content Placeholder 8" descr="Chart&#10;&#10;Description automatically generated">
            <a:extLst>
              <a:ext uri="{FF2B5EF4-FFF2-40B4-BE49-F238E27FC236}">
                <a16:creationId xmlns:a16="http://schemas.microsoft.com/office/drawing/2014/main" id="{0B1750FA-F7C5-B246-B8D3-57F94F20A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5478" r="4" b="1716"/>
          <a:stretch/>
        </p:blipFill>
        <p:spPr>
          <a:xfrm>
            <a:off x="308071" y="1897207"/>
            <a:ext cx="5577840" cy="4960793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08AB9B0F-15E8-954F-B461-F3270F32EE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937" b="-3"/>
          <a:stretch/>
        </p:blipFill>
        <p:spPr>
          <a:xfrm>
            <a:off x="6143533" y="2128367"/>
            <a:ext cx="5577840" cy="4086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53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37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39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CCCEED-5F75-5045-A797-3B6958E53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/>
              <a:t>Results- prophet</a:t>
            </a:r>
          </a:p>
        </p:txBody>
      </p:sp>
      <p:sp>
        <p:nvSpPr>
          <p:cNvPr id="54" name="Rectangle 41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5" name="Rectangle 43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3A0565F-348E-4C7E-92C7-F0CAF506B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US" sz="2000" dirty="0"/>
              <a:t>Modeled each zip code individually</a:t>
            </a:r>
          </a:p>
          <a:p>
            <a:r>
              <a:rPr lang="en-US" sz="2000" dirty="0"/>
              <a:t>All showed some decline in crime in the early months of COVID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84775EA1-CC0C-FD4C-AC16-DEE08BF41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86" r="3267" b="2"/>
          <a:stretch/>
        </p:blipFill>
        <p:spPr>
          <a:xfrm>
            <a:off x="557783" y="2901499"/>
            <a:ext cx="5481509" cy="3139660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1535DF46-3299-0249-A659-6FC896B855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8" r="9482" b="2"/>
          <a:stretch/>
        </p:blipFill>
        <p:spPr>
          <a:xfrm>
            <a:off x="6198781" y="2888909"/>
            <a:ext cx="5523082" cy="316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842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A946F2-3BB8-F043-BED2-74BE14B7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Next Steps</a:t>
            </a:r>
          </a:p>
        </p:txBody>
      </p:sp>
      <p:sp>
        <p:nvSpPr>
          <p:cNvPr id="27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377CD6-E15C-7E4A-B9DE-C245579DC1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31238" r="18525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1FCE68A-B5F2-5E43-9989-15727703B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503" y="1947548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Move into neighborhoods instead of zip codes</a:t>
            </a:r>
          </a:p>
          <a:p>
            <a:r>
              <a:rPr lang="en-US" sz="2000" dirty="0">
                <a:solidFill>
                  <a:srgbClr val="000000"/>
                </a:solidFill>
              </a:rPr>
              <a:t>Work more closely with those doing neighborhood work in Philadelphia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Get better data</a:t>
            </a:r>
          </a:p>
          <a:p>
            <a:r>
              <a:rPr lang="en-US" sz="2000" dirty="0">
                <a:solidFill>
                  <a:srgbClr val="000000"/>
                </a:solidFill>
              </a:rPr>
              <a:t>Run analysis for each type of crime instead of simply crimes as a whole</a:t>
            </a:r>
          </a:p>
        </p:txBody>
      </p:sp>
    </p:spTree>
    <p:extLst>
      <p:ext uri="{BB962C8B-B14F-4D97-AF65-F5344CB8AC3E}">
        <p14:creationId xmlns:p14="http://schemas.microsoft.com/office/powerpoint/2010/main" val="1904681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217</Words>
  <Application>Microsoft Macintosh PowerPoint</Application>
  <PresentationFormat>Widescreen</PresentationFormat>
  <Paragraphs>28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Calibri</vt:lpstr>
      <vt:lpstr>Calibri Light</vt:lpstr>
      <vt:lpstr>Office Theme</vt:lpstr>
      <vt:lpstr>Crime and Community Investment in Philadelphia</vt:lpstr>
      <vt:lpstr>The Project Idea</vt:lpstr>
      <vt:lpstr>My Approach </vt:lpstr>
      <vt:lpstr>Methods and Packages Used</vt:lpstr>
      <vt:lpstr>Results- LASSO (73% Acc)</vt:lpstr>
      <vt:lpstr>Results- prophet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Crime and Community Investment in Philadelphia</dc:title>
  <dc:creator>Kessler, Sarah J.</dc:creator>
  <cp:lastModifiedBy>Kessler, Sarah J.</cp:lastModifiedBy>
  <cp:revision>5</cp:revision>
  <dcterms:created xsi:type="dcterms:W3CDTF">2020-12-16T15:17:21Z</dcterms:created>
  <dcterms:modified xsi:type="dcterms:W3CDTF">2020-12-16T23:31:40Z</dcterms:modified>
</cp:coreProperties>
</file>

<file path=docProps/thumbnail.jpeg>
</file>